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60" r:id="rId6"/>
    <p:sldId id="261" r:id="rId7"/>
    <p:sldId id="262" r:id="rId8"/>
    <p:sldId id="264" r:id="rId9"/>
  </p:sldIdLst>
  <p:sldSz cx="14630400" cy="8229600"/>
  <p:notesSz cx="8229600" cy="14630400"/>
  <p:embeddedFontLst>
    <p:embeddedFont>
      <p:font typeface="Bricolage Grotesque Extra Bold" panose="020B0604020202020204" charset="0"/>
      <p:regular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26C4A-98FF-4608-AE29-E3CD996CF329}" v="1" dt="2025-10-11T15:14:5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it Saha" userId="7709117d9458928e" providerId="LiveId" clId="{DB348D58-D43F-40F0-8C07-6C19C44C6532}"/>
    <pc:docChg chg="modSld">
      <pc:chgData name="Sumit Saha" userId="7709117d9458928e" providerId="LiveId" clId="{DB348D58-D43F-40F0-8C07-6C19C44C6532}" dt="2025-10-11T15:14:50.620" v="0"/>
      <pc:docMkLst>
        <pc:docMk/>
      </pc:docMkLst>
      <pc:sldChg chg="modAnim">
        <pc:chgData name="Sumit Saha" userId="7709117d9458928e" providerId="LiveId" clId="{DB348D58-D43F-40F0-8C07-6C19C44C6532}" dt="2025-10-11T15:14:50.620" v="0"/>
        <pc:sldMkLst>
          <pc:docMk/>
          <pc:sldMk cId="0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80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B189-3F03-F42E-2EDC-3FD17B6A5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7E415-549E-CE5B-DC43-4EFDFD0FB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4076B-DA4D-4107-A648-8B832966A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E76C6-8924-2582-68C3-900D43C7A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3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4BA8-D089-43ED-F7F5-57BF9B33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163AB-A1A5-B764-A504-B93F5BA16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F7250-4C7C-BA5B-EBDB-5BBD35D4C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D3D59-D9D4-0C17-8A3F-F22C11A67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3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BC87F-B2A3-820E-795B-177A4B38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CEE6D28-9CE9-DF24-DD75-1170933E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93220" cy="823900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93FCB04-0A3E-48ED-E5AE-286004C90ACC}"/>
              </a:ext>
            </a:extLst>
          </p:cNvPr>
          <p:cNvSpPr/>
          <p:nvPr/>
        </p:nvSpPr>
        <p:spPr>
          <a:xfrm>
            <a:off x="6152198" y="523042"/>
            <a:ext cx="7123033" cy="483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endParaRPr lang="en-US" sz="29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5FA97E4-DD2E-7F3C-4053-D7A3209E6A1E}"/>
              </a:ext>
            </a:extLst>
          </p:cNvPr>
          <p:cNvSpPr/>
          <p:nvPr/>
        </p:nvSpPr>
        <p:spPr>
          <a:xfrm>
            <a:off x="6152198" y="1220272"/>
            <a:ext cx="7812405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6B882D8-4841-0653-A165-4E432C49ED49}"/>
              </a:ext>
            </a:extLst>
          </p:cNvPr>
          <p:cNvSpPr/>
          <p:nvPr/>
        </p:nvSpPr>
        <p:spPr>
          <a:xfrm>
            <a:off x="5409127" y="2145310"/>
            <a:ext cx="8808120" cy="4959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</a:rPr>
              <a:t>“A true </a:t>
            </a:r>
            <a:r>
              <a:rPr lang="en-US" sz="3600" b="1" dirty="0">
                <a:solidFill>
                  <a:srgbClr val="B05B5C"/>
                </a:solidFill>
                <a:latin typeface="Bricolage Grotesque Extra Bold" pitchFamily="34" charset="0"/>
              </a:rPr>
              <a:t>visionary</a:t>
            </a: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</a:rPr>
              <a:t> is that which grants us </a:t>
            </a:r>
            <a:r>
              <a:rPr lang="en-US" sz="3600" b="1" dirty="0">
                <a:solidFill>
                  <a:srgbClr val="B05B5C"/>
                </a:solidFill>
                <a:latin typeface="Bricolage Grotesque Extra Bold" pitchFamily="34" charset="0"/>
              </a:rPr>
              <a:t>sight</a:t>
            </a: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</a:rPr>
              <a:t>, for it is sight that guides us to our </a:t>
            </a:r>
            <a:r>
              <a:rPr lang="en-US" sz="3600" b="1" dirty="0">
                <a:solidFill>
                  <a:srgbClr val="B05B5C"/>
                </a:solidFill>
                <a:latin typeface="Bricolage Grotesque Extra Bold" pitchFamily="34" charset="0"/>
              </a:rPr>
              <a:t>destination</a:t>
            </a: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</a:rPr>
              <a:t>.”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2874047-E961-5198-9A27-BBD7EB4575BD}"/>
              </a:ext>
            </a:extLst>
          </p:cNvPr>
          <p:cNvSpPr/>
          <p:nvPr/>
        </p:nvSpPr>
        <p:spPr>
          <a:xfrm>
            <a:off x="6152198" y="5966103"/>
            <a:ext cx="7812405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5401E97-CB5E-E2B0-80A8-463549AD5AD7}"/>
              </a:ext>
            </a:extLst>
          </p:cNvPr>
          <p:cNvSpPr/>
          <p:nvPr/>
        </p:nvSpPr>
        <p:spPr>
          <a:xfrm>
            <a:off x="6437471" y="7073979"/>
            <a:ext cx="5755719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2A14B39-1757-D6BB-6081-2B43FCEB4468}"/>
              </a:ext>
            </a:extLst>
          </p:cNvPr>
          <p:cNvSpPr/>
          <p:nvPr/>
        </p:nvSpPr>
        <p:spPr>
          <a:xfrm rot="5400000">
            <a:off x="9917670" y="1632513"/>
            <a:ext cx="45719" cy="7576664"/>
          </a:xfrm>
          <a:prstGeom prst="rect">
            <a:avLst/>
          </a:prstGeom>
          <a:solidFill>
            <a:srgbClr val="EEAEF6"/>
          </a:solidFill>
          <a:ln/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2C736C-4B7D-2B7A-E25B-991632EF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159" y="7661232"/>
            <a:ext cx="3931882" cy="4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0303" y="21078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6600" b="1" dirty="0">
                <a:solidFill>
                  <a:srgbClr val="EEAEF6"/>
                </a:solidFill>
                <a:latin typeface="Bricolage Grotesque Extra Bold" pitchFamily="34" charset="0"/>
              </a:rPr>
              <a:t>Home 360: </a:t>
            </a:r>
            <a:r>
              <a:rPr lang="en-IN" sz="6600" b="1" dirty="0">
                <a:solidFill>
                  <a:srgbClr val="B05B5C"/>
                </a:solidFill>
                <a:latin typeface="Bricolage Grotesque Extra Bold" pitchFamily="34" charset="0"/>
              </a:rPr>
              <a:t>NYC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278139" y="32075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 Powered Visualization platform for NYC’s leading Builders and Luxury property buyers.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2800" dirty="0">
              <a:solidFill>
                <a:srgbClr val="E5DCE6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FFCC00"/>
                </a:solidFill>
              </a:rPr>
              <a:t>POINT . SCAN.  EXPERIENCE</a:t>
            </a:r>
          </a:p>
        </p:txBody>
      </p:sp>
      <p:sp>
        <p:nvSpPr>
          <p:cNvPr id="5" name="Text 2"/>
          <p:cNvSpPr/>
          <p:nvPr/>
        </p:nvSpPr>
        <p:spPr>
          <a:xfrm>
            <a:off x="6112922" y="53959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By:</a:t>
            </a:r>
            <a:endParaRPr lang="en-US" sz="6600" b="1" dirty="0">
              <a:solidFill>
                <a:srgbClr val="B05B5C"/>
              </a:solidFill>
              <a:latin typeface="Bricolage Grotesque Extra Bold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B05B5C"/>
                </a:solidFill>
                <a:latin typeface="Bricolage Grotesque Extra Bold" pitchFamily="34" charset="0"/>
              </a:rPr>
              <a:t>Team 360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B05B5C"/>
                </a:solidFill>
                <a:latin typeface="Bricolage Grotesque Extra Bold" pitchFamily="34" charset="0"/>
              </a:rPr>
              <a:t>(Sumit, Swara, Parth, Soumya, Aarth)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4C7FB-87B5-F976-D340-F451CF5C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159" y="7661232"/>
            <a:ext cx="3931882" cy="4975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4421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8942" y="974731"/>
            <a:ext cx="7864793" cy="921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550"/>
              </a:lnSpc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</a:rPr>
              <a:t>The Elephant in the </a:t>
            </a:r>
            <a:r>
              <a:rPr lang="en-US" sz="4400" b="1" dirty="0">
                <a:solidFill>
                  <a:srgbClr val="BE7C7B"/>
                </a:solidFill>
                <a:latin typeface="Bricolage Grotesque Extra Bold" pitchFamily="34" charset="0"/>
              </a:rPr>
              <a:t>Room</a:t>
            </a: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🏡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460583" y="2140198"/>
            <a:ext cx="5760720" cy="1169670"/>
          </a:xfrm>
          <a:prstGeom prst="roundRect">
            <a:avLst>
              <a:gd name="adj" fmla="val 427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184740" y="2262265"/>
            <a:ext cx="91440" cy="971966"/>
          </a:xfrm>
          <a:prstGeom prst="roundRect">
            <a:avLst>
              <a:gd name="adj" fmla="val 83950"/>
            </a:avLst>
          </a:prstGeom>
          <a:solidFill>
            <a:srgbClr val="EEAEF6"/>
          </a:solidFill>
          <a:ln/>
        </p:spPr>
      </p:sp>
      <p:sp>
        <p:nvSpPr>
          <p:cNvPr id="6" name="Text 3"/>
          <p:cNvSpPr/>
          <p:nvPr/>
        </p:nvSpPr>
        <p:spPr>
          <a:xfrm>
            <a:off x="7061975" y="2307051"/>
            <a:ext cx="228457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</a:rPr>
              <a:t>Are they </a:t>
            </a:r>
            <a:r>
              <a:rPr lang="en-US" sz="2850" b="1" dirty="0">
                <a:solidFill>
                  <a:srgbClr val="BE7C7B"/>
                </a:solidFill>
                <a:latin typeface="Bricolage Grotesque Extra Bold" pitchFamily="34" charset="0"/>
              </a:rPr>
              <a:t>selling</a:t>
            </a:r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</a:rPr>
              <a:t> what you want</a:t>
            </a:r>
          </a:p>
          <a:p>
            <a:pPr algn="ctr"/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</a:rPr>
              <a:t> to </a:t>
            </a:r>
            <a:r>
              <a:rPr lang="en-US" sz="2850" b="1" dirty="0">
                <a:solidFill>
                  <a:srgbClr val="BE7C7B"/>
                </a:solidFill>
                <a:latin typeface="Bricolage Grotesque Extra Bold" pitchFamily="34" charset="0"/>
              </a:rPr>
              <a:t>buy</a:t>
            </a:r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</a:rPr>
              <a:t>?</a:t>
            </a:r>
          </a:p>
          <a:p>
            <a:pPr marL="0" indent="0" algn="l">
              <a:buNone/>
            </a:pP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6281317" y="3030068"/>
            <a:ext cx="3361134" cy="1169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836391" y="3851005"/>
            <a:ext cx="6064171" cy="1169670"/>
          </a:xfrm>
          <a:prstGeom prst="roundRect">
            <a:avLst>
              <a:gd name="adj" fmla="val 427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607304" y="4345963"/>
            <a:ext cx="247376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</a:rPr>
              <a:t>Do you </a:t>
            </a:r>
            <a:r>
              <a:rPr lang="en-US" sz="2850" b="1" dirty="0">
                <a:solidFill>
                  <a:srgbClr val="BE7C7B"/>
                </a:solidFill>
                <a:latin typeface="Bricolage Grotesque Extra Bold" pitchFamily="34" charset="0"/>
              </a:rPr>
              <a:t>see</a:t>
            </a:r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</a:rPr>
              <a:t> what you want to buy?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772399" y="3036091"/>
            <a:ext cx="3361253" cy="1754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5828942" y="5626305"/>
            <a:ext cx="5990512" cy="1169670"/>
          </a:xfrm>
          <a:prstGeom prst="roundRect">
            <a:avLst>
              <a:gd name="adj" fmla="val 4837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19775" y="5797075"/>
            <a:ext cx="228457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</a:rPr>
              <a:t>Are you able to </a:t>
            </a:r>
            <a:r>
              <a:rPr lang="en-US" sz="2850" b="1" dirty="0">
                <a:solidFill>
                  <a:srgbClr val="BE7C7B"/>
                </a:solidFill>
                <a:latin typeface="Bricolage Grotesque Extra Bold" pitchFamily="34" charset="0"/>
              </a:rPr>
              <a:t>plot your choices</a:t>
            </a:r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</a:rPr>
              <a:t>, </a:t>
            </a:r>
          </a:p>
          <a:p>
            <a:pPr algn="ctr"/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</a:rPr>
              <a:t>before and after you buy?</a:t>
            </a:r>
          </a:p>
          <a:p>
            <a:pPr marL="0" indent="0" algn="l">
              <a:buNone/>
            </a:pP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5536074" y="6187961"/>
            <a:ext cx="3361134" cy="966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30477C8D-FD75-A1C2-9DC7-FA54BAAD733B}"/>
              </a:ext>
            </a:extLst>
          </p:cNvPr>
          <p:cNvSpPr/>
          <p:nvPr/>
        </p:nvSpPr>
        <p:spPr>
          <a:xfrm>
            <a:off x="7562071" y="3961031"/>
            <a:ext cx="91440" cy="971966"/>
          </a:xfrm>
          <a:prstGeom prst="roundRect">
            <a:avLst>
              <a:gd name="adj" fmla="val 83950"/>
            </a:avLst>
          </a:prstGeom>
          <a:solidFill>
            <a:srgbClr val="EEAEF6"/>
          </a:solidFill>
          <a:ln/>
        </p:spPr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6FC1A1B4-7687-5EE5-9616-F817303DF954}"/>
              </a:ext>
            </a:extLst>
          </p:cNvPr>
          <p:cNvSpPr/>
          <p:nvPr/>
        </p:nvSpPr>
        <p:spPr>
          <a:xfrm>
            <a:off x="5599577" y="5787650"/>
            <a:ext cx="91440" cy="971966"/>
          </a:xfrm>
          <a:prstGeom prst="roundRect">
            <a:avLst>
              <a:gd name="adj" fmla="val 83950"/>
            </a:avLst>
          </a:prstGeom>
          <a:solidFill>
            <a:srgbClr val="EEAEF6"/>
          </a:solidFill>
          <a:ln/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97ACF2-5C92-D69E-D6EC-F0B0FB9A0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159" y="7661232"/>
            <a:ext cx="3931882" cy="49750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81557" y="767528"/>
            <a:ext cx="10667286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IN" sz="4400" b="1" dirty="0">
                <a:solidFill>
                  <a:srgbClr val="EEAEF6"/>
                </a:solidFill>
                <a:latin typeface="Bricolage Grotesque Extra Bold" pitchFamily="34" charset="0"/>
              </a:rPr>
              <a:t>The Game </a:t>
            </a:r>
            <a:r>
              <a:rPr lang="en-IN" sz="4400" b="1" dirty="0">
                <a:solidFill>
                  <a:srgbClr val="B05B5C"/>
                </a:solidFill>
                <a:latin typeface="Bricolage Grotesque Extra Bold" pitchFamily="34" charset="0"/>
              </a:rPr>
              <a:t>Changer</a:t>
            </a:r>
            <a:r>
              <a:rPr lang="en-US" sz="44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💡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3837027" y="1770008"/>
            <a:ext cx="6521410" cy="913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</a:t>
            </a:r>
            <a:r>
              <a:rPr lang="en-IN" b="1" dirty="0">
                <a:solidFill>
                  <a:srgbClr val="EEAEF6"/>
                </a:solidFill>
                <a:latin typeface="Bricolage Grotesque Extra Bold" pitchFamily="34" charset="0"/>
              </a:rPr>
              <a:t>Home 360: </a:t>
            </a:r>
            <a:r>
              <a:rPr lang="en-IN" b="1" dirty="0">
                <a:solidFill>
                  <a:srgbClr val="B05B5C"/>
                </a:solidFill>
                <a:latin typeface="Bricolage Grotesque Extra Bold" pitchFamily="34" charset="0"/>
              </a:rPr>
              <a:t>NYC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” isn’t just a listing service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it’s a dynamic, predictive property platform powered by Augmented Reality.</a:t>
            </a:r>
            <a:endParaRPr lang="en-US" sz="175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72" y="3684045"/>
            <a:ext cx="959482" cy="9594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87902" y="3809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800" b="1" dirty="0">
                <a:solidFill>
                  <a:srgbClr val="B05B5C"/>
                </a:solidFill>
                <a:latin typeface="Bricolage Grotesque Extra Bold" pitchFamily="34" charset="0"/>
              </a:rPr>
              <a:t>Immersive 3D Tours </a:t>
            </a:r>
          </a:p>
          <a:p>
            <a:pPr algn="ctr">
              <a:lnSpc>
                <a:spcPts val="2750"/>
              </a:lnSpc>
            </a:pPr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Through </a:t>
            </a:r>
            <a:r>
              <a:rPr lang="en-IN" sz="2800" b="1" dirty="0">
                <a:solidFill>
                  <a:srgbClr val="B05B5C"/>
                </a:solidFill>
                <a:latin typeface="Bricolage Grotesque Extra Bold" pitchFamily="34" charset="0"/>
              </a:rPr>
              <a:t>AR Visualizations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93790" y="517379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96" y="3673745"/>
            <a:ext cx="959482" cy="9594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94774" y="3769797"/>
            <a:ext cx="4718601" cy="1162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B05B5C"/>
                </a:solidFill>
                <a:latin typeface="Bricolage Grotesque Extra Bold" pitchFamily="34" charset="0"/>
              </a:rPr>
              <a:t>Sales and Experience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Platform by </a:t>
            </a:r>
            <a:r>
              <a:rPr lang="en-US" sz="2800" b="1" dirty="0">
                <a:solidFill>
                  <a:srgbClr val="B05B5C"/>
                </a:solidFill>
                <a:latin typeface="Bricolage Grotesque Extra Bold" pitchFamily="34" charset="0"/>
              </a:rPr>
              <a:t>Builders</a:t>
            </a:r>
          </a:p>
        </p:txBody>
      </p:sp>
      <p:sp>
        <p:nvSpPr>
          <p:cNvPr id="9" name="Text 5"/>
          <p:cNvSpPr/>
          <p:nvPr/>
        </p:nvSpPr>
        <p:spPr>
          <a:xfrm>
            <a:off x="8714066" y="645837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19" y="5904468"/>
            <a:ext cx="964948" cy="9649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675143" y="6104044"/>
            <a:ext cx="3739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fontAlgn="base"/>
            <a:r>
              <a:rPr lang="en-IN" sz="2800" b="1" dirty="0">
                <a:solidFill>
                  <a:srgbClr val="B05B5C"/>
                </a:solidFill>
                <a:latin typeface="Bricolage Grotesque Extra Bold" pitchFamily="34" charset="0"/>
              </a:rPr>
              <a:t>Interaction</a:t>
            </a:r>
            <a:r>
              <a:rPr lang="en-IN" sz="2800" b="1" dirty="0">
                <a:solidFill>
                  <a:srgbClr val="E5DCE6"/>
                </a:solidFill>
                <a:latin typeface="Bricolage Grotesque Extra Bold" pitchFamily="34" charset="0"/>
              </a:rPr>
              <a:t> enriched</a:t>
            </a:r>
          </a:p>
          <a:p>
            <a:pPr algn="ctr" fontAlgn="base"/>
            <a:r>
              <a:rPr lang="en-IN" sz="2800" b="1" dirty="0">
                <a:solidFill>
                  <a:srgbClr val="B05B5C"/>
                </a:solidFill>
                <a:latin typeface="Bricolage Grotesque Extra Bold" pitchFamily="34" charset="0"/>
              </a:rPr>
              <a:t>Customer Portal </a:t>
            </a:r>
          </a:p>
        </p:txBody>
      </p:sp>
      <p:sp>
        <p:nvSpPr>
          <p:cNvPr id="12" name="Text 7"/>
          <p:cNvSpPr/>
          <p:nvPr/>
        </p:nvSpPr>
        <p:spPr>
          <a:xfrm>
            <a:off x="9677995" y="517379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34B542-5532-D538-86D6-0D85B2B54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659" y="5624728"/>
            <a:ext cx="1276393" cy="1354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60B9EA-44D1-C2AF-6F0F-036544DA79CF}"/>
              </a:ext>
            </a:extLst>
          </p:cNvPr>
          <p:cNvSpPr txBox="1"/>
          <p:nvPr/>
        </p:nvSpPr>
        <p:spPr>
          <a:xfrm>
            <a:off x="9127089" y="6025452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IN" sz="2800" b="1" dirty="0">
                <a:solidFill>
                  <a:srgbClr val="E5DCE6"/>
                </a:solidFill>
                <a:latin typeface="Bricolage Grotesque Extra Bold" pitchFamily="34" charset="0"/>
              </a:rPr>
              <a:t>Interior Decor </a:t>
            </a:r>
            <a:r>
              <a:rPr lang="en-IN" sz="2800" b="1" dirty="0">
                <a:solidFill>
                  <a:srgbClr val="B05B5C"/>
                </a:solidFill>
                <a:latin typeface="Bricolage Grotesque Extra Bold" pitchFamily="34" charset="0"/>
              </a:rPr>
              <a:t>Filters</a:t>
            </a:r>
            <a:r>
              <a:rPr lang="en-IN" sz="2800" b="1" dirty="0">
                <a:solidFill>
                  <a:srgbClr val="E5DCE6"/>
                </a:solidFill>
                <a:latin typeface="Bricolage Grotesque Extra Bold" pitchFamily="34" charset="0"/>
              </a:rPr>
              <a:t> </a:t>
            </a:r>
          </a:p>
          <a:p>
            <a:pPr rtl="0" fontAlgn="base"/>
            <a:r>
              <a:rPr lang="en-IN" sz="2800" b="1" dirty="0">
                <a:solidFill>
                  <a:srgbClr val="E5DCE6"/>
                </a:solidFill>
                <a:latin typeface="Bricolage Grotesque Extra Bold" pitchFamily="34" charset="0"/>
              </a:rPr>
              <a:t>and </a:t>
            </a:r>
            <a:r>
              <a:rPr lang="en-IN" sz="2800" b="1" dirty="0">
                <a:solidFill>
                  <a:srgbClr val="B05B5C"/>
                </a:solidFill>
                <a:latin typeface="Bricolage Grotesque Extra Bold" pitchFamily="34" charset="0"/>
              </a:rPr>
              <a:t>Visualization</a:t>
            </a:r>
            <a:r>
              <a:rPr lang="en-IN" sz="2800" b="1" dirty="0">
                <a:solidFill>
                  <a:srgbClr val="E5DCE6"/>
                </a:solidFill>
                <a:latin typeface="Bricolage Grotesque Extra Bold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6A537-BDC9-D1FF-90D0-66FE35DA1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8159" y="7661232"/>
            <a:ext cx="3931882" cy="4975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02795" y="611269"/>
            <a:ext cx="11279148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Recognition &amp; Success: </a:t>
            </a:r>
          </a:p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B05B5C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Proof in the Property</a:t>
            </a: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🏆🚀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700649" y="19683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We're not just selling houses; we're generating serious </a:t>
            </a:r>
            <a:r>
              <a:rPr lang="en-US" sz="1750" b="1" dirty="0">
                <a:solidFill>
                  <a:srgbClr val="B05B5C"/>
                </a:solidFill>
                <a:latin typeface="Bricolage Grotesque Extra Bold" pitchFamily="34" charset="0"/>
              </a:rPr>
              <a:t>traction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50" b="1" dirty="0">
                <a:solidFill>
                  <a:srgbClr val="B05B5C"/>
                </a:solidFill>
                <a:latin typeface="Bricolage Grotesque Extra Bold" pitchFamily="34" charset="0"/>
              </a:rPr>
              <a:t>credibility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5377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455420" y="3585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7598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067663" y="6139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Featured Spotlight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33952" y="6710540"/>
            <a:ext cx="12838526" cy="950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"This platform is single-handedly making open houses obsolete. </a:t>
            </a:r>
            <a:r>
              <a:rPr lang="en-US" sz="20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game changer for Gen Z buyers</a:t>
            </a:r>
            <a:r>
              <a:rPr lang="en-US" sz="2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."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—  </a:t>
            </a:r>
            <a:r>
              <a:rPr lang="en-US" sz="2000" b="1" dirty="0">
                <a:solidFill>
                  <a:srgbClr val="B05B5C"/>
                </a:solidFill>
                <a:latin typeface="Bricolage Grotesque Extra Bold" pitchFamily="34" charset="0"/>
              </a:rPr>
              <a:t>Tech Digest Magazine</a:t>
            </a:r>
          </a:p>
        </p:txBody>
      </p:sp>
      <p:sp>
        <p:nvSpPr>
          <p:cNvPr id="15" name="Shape 13"/>
          <p:cNvSpPr/>
          <p:nvPr/>
        </p:nvSpPr>
        <p:spPr>
          <a:xfrm rot="5400000" flipH="1">
            <a:off x="7292341" y="113577"/>
            <a:ext cx="45719" cy="11583140"/>
          </a:xfrm>
          <a:prstGeom prst="rect">
            <a:avLst/>
          </a:prstGeom>
          <a:solidFill>
            <a:srgbClr val="EEAEF6"/>
          </a:solidFill>
          <a:ln/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E11F74-67AC-67C6-EA62-A1F901B3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159" y="7661232"/>
            <a:ext cx="3931882" cy="497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D8C093-133A-096A-637A-24DFC26B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93" y="3069220"/>
            <a:ext cx="2459391" cy="24485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5F30E3-9059-6FEC-2E7A-0658F1EDA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826" y="3204409"/>
            <a:ext cx="2661479" cy="23996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418496-F30A-D5DD-FAB1-8263E2DFD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21" y="3224252"/>
            <a:ext cx="2354939" cy="23884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462BCF-F252-ACE4-4B30-2323B42C8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2105" y="3069220"/>
            <a:ext cx="2354938" cy="2789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2070" y="1015220"/>
            <a:ext cx="10482739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Investment Insights: Show Me the </a:t>
            </a:r>
            <a:r>
              <a:rPr lang="en-US" sz="4400" b="1" dirty="0">
                <a:solidFill>
                  <a:srgbClr val="BE7C7B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Money</a:t>
            </a: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💰📊</a:t>
            </a:r>
            <a:endParaRPr lang="en-US" sz="4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D6CEA2-1C8E-FD5B-AC7C-DAF94AFE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159" y="7661232"/>
            <a:ext cx="3931882" cy="4975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A1517A-827D-0E32-1D20-6FAE1E6A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31" y="2113381"/>
            <a:ext cx="2918386" cy="3435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495695-2301-37DD-DAF7-50CB57BB2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85" y="2410030"/>
            <a:ext cx="3223674" cy="31306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72A4C7-90DB-C3D6-581E-D037A3A33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0597" y="4254228"/>
            <a:ext cx="3627154" cy="28267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E24B01-7FF4-B345-69B2-CFA2E35BF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9601" y="4254228"/>
            <a:ext cx="3769000" cy="3407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93220" cy="8239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8759" y="442736"/>
            <a:ext cx="7123033" cy="483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Let’s Make a </a:t>
            </a:r>
            <a:r>
              <a:rPr lang="en-US" sz="4400" b="1" dirty="0">
                <a:solidFill>
                  <a:srgbClr val="BE7C7B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Deal!</a:t>
            </a: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🤝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5524072" y="979994"/>
            <a:ext cx="7812405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real estate market is </a:t>
            </a: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ripe for disruption</a:t>
            </a: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We have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sz="1750" b="1" dirty="0">
                <a:solidFill>
                  <a:srgbClr val="BE7C7B"/>
                </a:solidFill>
                <a:latin typeface="Bricolage Grotesque Extra Bold" pitchFamily="34" charset="0"/>
              </a:rPr>
              <a:t>the</a:t>
            </a: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b="1" dirty="0">
                <a:solidFill>
                  <a:srgbClr val="BE7C7B"/>
                </a:solidFill>
                <a:latin typeface="Bricolage Grotesque Extra Bold" pitchFamily="34" charset="0"/>
              </a:rPr>
              <a:t>technology</a:t>
            </a: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50" b="1" dirty="0">
                <a:solidFill>
                  <a:srgbClr val="BE7C7B"/>
                </a:solidFill>
                <a:latin typeface="Bricolage Grotesque Extra Bold" pitchFamily="34" charset="0"/>
              </a:rPr>
              <a:t>the traction</a:t>
            </a: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750" b="1" dirty="0">
                <a:solidFill>
                  <a:srgbClr val="BE7C7B"/>
                </a:solidFill>
                <a:latin typeface="Bricolage Grotesque Extra Bold" pitchFamily="34" charset="0"/>
              </a:rPr>
              <a:t>the team</a:t>
            </a: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980828" y="1692399"/>
            <a:ext cx="7812405" cy="3566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0"/>
              </a:lnSpc>
              <a:buNone/>
            </a:pPr>
            <a:r>
              <a:rPr lang="en-US" sz="9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Invest Now.</a:t>
            </a:r>
            <a:endParaRPr lang="en-US" sz="9600" dirty="0"/>
          </a:p>
        </p:txBody>
      </p:sp>
      <p:sp>
        <p:nvSpPr>
          <p:cNvPr id="7" name="Text 4"/>
          <p:cNvSpPr/>
          <p:nvPr/>
        </p:nvSpPr>
        <p:spPr>
          <a:xfrm>
            <a:off x="5997915" y="7197935"/>
            <a:ext cx="5755719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IN" sz="2400" b="1" dirty="0">
                <a:solidFill>
                  <a:srgbClr val="EEAEF6"/>
                </a:solidFill>
                <a:latin typeface="Bricolage Grotesque Extra Bold" pitchFamily="34" charset="0"/>
              </a:rPr>
              <a:t>Home 360: </a:t>
            </a:r>
            <a:r>
              <a:rPr lang="en-IN" sz="2400" b="1" dirty="0">
                <a:solidFill>
                  <a:srgbClr val="B05B5C"/>
                </a:solidFill>
                <a:latin typeface="Bricolage Grotesque Extra Bold" pitchFamily="34" charset="0"/>
              </a:rPr>
              <a:t>NYC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– Turning bricks into dreams!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5712642" y="6912662"/>
            <a:ext cx="22860" cy="927259"/>
          </a:xfrm>
          <a:prstGeom prst="rect">
            <a:avLst/>
          </a:prstGeom>
          <a:solidFill>
            <a:srgbClr val="EEAEF6"/>
          </a:solidFill>
          <a:ln/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06445-B6CF-7F8E-95D2-D48D74245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159" y="7661232"/>
            <a:ext cx="3931882" cy="497503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BCDC9D3B-1A1E-2657-A951-50E578E10A80}"/>
              </a:ext>
            </a:extLst>
          </p:cNvPr>
          <p:cNvSpPr/>
          <p:nvPr/>
        </p:nvSpPr>
        <p:spPr>
          <a:xfrm>
            <a:off x="7194849" y="374058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6600" b="1" dirty="0">
                <a:solidFill>
                  <a:srgbClr val="EEAEF6"/>
                </a:solidFill>
                <a:latin typeface="Bricolage Grotesque Extra Bold" pitchFamily="34" charset="0"/>
              </a:rPr>
              <a:t>$400K</a:t>
            </a: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2C129A6-276E-564B-177C-AF2A76447537}"/>
              </a:ext>
            </a:extLst>
          </p:cNvPr>
          <p:cNvSpPr/>
          <p:nvPr/>
        </p:nvSpPr>
        <p:spPr>
          <a:xfrm>
            <a:off x="7722573" y="4741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05B5C"/>
                </a:solidFill>
                <a:latin typeface="Bricolage Grotesque Extra Bold" pitchFamily="34" charset="0"/>
              </a:rPr>
              <a:t>Marketing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05B5C"/>
                </a:solidFill>
                <a:latin typeface="Bricolage Grotesque Extra Bold" pitchFamily="34" charset="0"/>
              </a:rPr>
              <a:t>Improving Technical Enrichment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05B5C"/>
                </a:solidFill>
                <a:latin typeface="Bricolage Grotesque Extra Bold" pitchFamily="34" charset="0"/>
              </a:rPr>
              <a:t>User Experience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AF7C4-0D70-A1E4-F531-3E744F8A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9B511B7-8FE1-D740-2267-51938913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93220" cy="823900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8CE101A-45AE-8212-F106-81E549574DEF}"/>
              </a:ext>
            </a:extLst>
          </p:cNvPr>
          <p:cNvSpPr/>
          <p:nvPr/>
        </p:nvSpPr>
        <p:spPr>
          <a:xfrm>
            <a:off x="5785044" y="626536"/>
            <a:ext cx="7123033" cy="483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Let’s Make a </a:t>
            </a:r>
            <a:r>
              <a:rPr lang="en-US" sz="4400" b="1" dirty="0">
                <a:solidFill>
                  <a:srgbClr val="BE7C7B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Deal!</a:t>
            </a: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🤝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A55B30E-4EC8-AD77-FEDA-847686F85B7F}"/>
              </a:ext>
            </a:extLst>
          </p:cNvPr>
          <p:cNvSpPr/>
          <p:nvPr/>
        </p:nvSpPr>
        <p:spPr>
          <a:xfrm>
            <a:off x="5524072" y="979994"/>
            <a:ext cx="7812405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DB4261D-7A37-E304-1856-A9424A4C3101}"/>
              </a:ext>
            </a:extLst>
          </p:cNvPr>
          <p:cNvSpPr/>
          <p:nvPr/>
        </p:nvSpPr>
        <p:spPr>
          <a:xfrm>
            <a:off x="4560653" y="2226879"/>
            <a:ext cx="9571813" cy="3566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US" sz="9600" b="1" dirty="0">
                <a:solidFill>
                  <a:srgbClr val="EEAEF6"/>
                </a:solidFill>
                <a:latin typeface="Bricolage Grotesque Extra Bold" pitchFamily="34" charset="0"/>
              </a:rPr>
              <a:t>In-Return for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9E19FCB-37D2-B5B4-86DB-FF1249AC99E7}"/>
              </a:ext>
            </a:extLst>
          </p:cNvPr>
          <p:cNvSpPr/>
          <p:nvPr/>
        </p:nvSpPr>
        <p:spPr>
          <a:xfrm>
            <a:off x="4685457" y="5666356"/>
            <a:ext cx="9924584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Don't just watch from the sidelines as we turn the </a:t>
            </a:r>
            <a:r>
              <a:rPr lang="en-US" sz="2400" b="1" dirty="0">
                <a:solidFill>
                  <a:srgbClr val="B05B5C"/>
                </a:solidFill>
                <a:latin typeface="Bricolage Grotesque Extra Bold" pitchFamily="34" charset="0"/>
              </a:rPr>
              <a:t>archaic property search into a seamless, modern experience</a:t>
            </a:r>
            <a:r>
              <a:rPr lang="en-US" sz="2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262F0FC-AC02-9EF3-D9B6-DCF78407D3C8}"/>
              </a:ext>
            </a:extLst>
          </p:cNvPr>
          <p:cNvSpPr/>
          <p:nvPr/>
        </p:nvSpPr>
        <p:spPr>
          <a:xfrm>
            <a:off x="6058887" y="7333656"/>
            <a:ext cx="5755719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IN" sz="2400" b="1" dirty="0">
                <a:solidFill>
                  <a:srgbClr val="EEAEF6"/>
                </a:solidFill>
                <a:latin typeface="Bricolage Grotesque Extra Bold" pitchFamily="34" charset="0"/>
              </a:rPr>
              <a:t>Home 360: </a:t>
            </a:r>
            <a:r>
              <a:rPr lang="en-IN" sz="2400" b="1" dirty="0">
                <a:solidFill>
                  <a:srgbClr val="B05B5C"/>
                </a:solidFill>
                <a:latin typeface="Bricolage Grotesque Extra Bold" pitchFamily="34" charset="0"/>
              </a:rPr>
              <a:t>NYC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– Turning bricks into dreams!</a:t>
            </a:r>
            <a:endParaRPr lang="en-US" sz="22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DDD9FE68-713E-7517-AF46-8570DE1D414F}"/>
              </a:ext>
            </a:extLst>
          </p:cNvPr>
          <p:cNvSpPr/>
          <p:nvPr/>
        </p:nvSpPr>
        <p:spPr>
          <a:xfrm>
            <a:off x="5773614" y="7048383"/>
            <a:ext cx="22860" cy="927259"/>
          </a:xfrm>
          <a:prstGeom prst="rect">
            <a:avLst/>
          </a:prstGeom>
          <a:solidFill>
            <a:srgbClr val="EEAEF6"/>
          </a:solidFill>
          <a:ln/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466965-1048-F81A-5456-D841385D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159" y="7661232"/>
            <a:ext cx="3931882" cy="497503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5AD6406D-CDDF-26AD-8591-DEEFF4C1A296}"/>
              </a:ext>
            </a:extLst>
          </p:cNvPr>
          <p:cNvSpPr/>
          <p:nvPr/>
        </p:nvSpPr>
        <p:spPr>
          <a:xfrm>
            <a:off x="9735298" y="401019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6600" b="1" dirty="0">
              <a:solidFill>
                <a:srgbClr val="EEAEF6"/>
              </a:solidFill>
              <a:latin typeface="Bricolage Grotesque Extra Bold" pitchFamily="34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D6855F33-08AD-284C-AE72-271937A87C4A}"/>
              </a:ext>
            </a:extLst>
          </p:cNvPr>
          <p:cNvSpPr/>
          <p:nvPr/>
        </p:nvSpPr>
        <p:spPr>
          <a:xfrm>
            <a:off x="7928941" y="3718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05B5C"/>
                </a:solidFill>
                <a:latin typeface="Bricolage Grotesque Extra Bold" pitchFamily="34" charset="0"/>
              </a:rPr>
              <a:t>$1.25 Per Subscription for initial 6 months</a:t>
            </a:r>
          </a:p>
          <a:p>
            <a:pPr algn="ctr"/>
            <a:r>
              <a:rPr lang="en-US" sz="3600" b="1" dirty="0">
                <a:solidFill>
                  <a:srgbClr val="B05B5C"/>
                </a:solidFill>
                <a:latin typeface="Bricolage Grotesque Extra Bold" pitchFamily="34" charset="0"/>
              </a:rPr>
              <a:t>+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05B5C"/>
                </a:solidFill>
                <a:latin typeface="Bricolage Grotesque Extra Bold" pitchFamily="34" charset="0"/>
              </a:rPr>
              <a:t>5% Revenue Shares</a:t>
            </a:r>
          </a:p>
        </p:txBody>
      </p:sp>
    </p:spTree>
    <p:extLst>
      <p:ext uri="{BB962C8B-B14F-4D97-AF65-F5344CB8AC3E}">
        <p14:creationId xmlns:p14="http://schemas.microsoft.com/office/powerpoint/2010/main" val="23956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307</Words>
  <Application>Microsoft Office PowerPoint</Application>
  <PresentationFormat>Custom</PresentationFormat>
  <Paragraphs>56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Bricolage Grotesque Extra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Sumit Saha</cp:lastModifiedBy>
  <cp:revision>7</cp:revision>
  <dcterms:created xsi:type="dcterms:W3CDTF">2025-10-09T02:16:21Z</dcterms:created>
  <dcterms:modified xsi:type="dcterms:W3CDTF">2025-10-11T15:14:52Z</dcterms:modified>
</cp:coreProperties>
</file>